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02" r:id="rId3"/>
    <p:sldId id="303" r:id="rId4"/>
    <p:sldId id="277" r:id="rId5"/>
    <p:sldId id="301" r:id="rId6"/>
    <p:sldId id="295" r:id="rId7"/>
    <p:sldId id="304" r:id="rId8"/>
    <p:sldId id="305" r:id="rId9"/>
    <p:sldId id="306" r:id="rId10"/>
    <p:sldId id="307" r:id="rId11"/>
    <p:sldId id="308" r:id="rId12"/>
    <p:sldId id="309" r:id="rId13"/>
    <p:sldId id="298" r:id="rId14"/>
    <p:sldId id="299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2F30F0-46AE-4988-9EA0-4F70E16B3ED9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CAF33-B5F5-4BCC-9819-0D64A4569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2F30F0-46AE-4988-9EA0-4F70E16B3ED9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CAF33-B5F5-4BCC-9819-0D64A4569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2F30F0-46AE-4988-9EA0-4F70E16B3ED9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CAF33-B5F5-4BCC-9819-0D64A4569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2F30F0-46AE-4988-9EA0-4F70E16B3ED9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CAF33-B5F5-4BCC-9819-0D64A4569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2F30F0-46AE-4988-9EA0-4F70E16B3ED9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CAF33-B5F5-4BCC-9819-0D64A4569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2F30F0-46AE-4988-9EA0-4F70E16B3ED9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CAF33-B5F5-4BCC-9819-0D64A4569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2F30F0-46AE-4988-9EA0-4F70E16B3ED9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CAF33-B5F5-4BCC-9819-0D64A4569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2F30F0-46AE-4988-9EA0-4F70E16B3ED9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CAF33-B5F5-4BCC-9819-0D64A4569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2F30F0-46AE-4988-9EA0-4F70E16B3ED9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CAF33-B5F5-4BCC-9819-0D64A4569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2F30F0-46AE-4988-9EA0-4F70E16B3ED9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CAF33-B5F5-4BCC-9819-0D64A4569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2F30F0-46AE-4988-9EA0-4F70E16B3ED9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CAF33-B5F5-4BCC-9819-0D64A4569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/>
            </a:lvl1pPr>
          </a:lstStyle>
          <a:p>
            <a:fld id="{3A2F30F0-46AE-4988-9EA0-4F70E16B3ED9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0"/>
            </a:lvl1pPr>
          </a:lstStyle>
          <a:p>
            <a:fld id="{8C3CAF33-B5F5-4BCC-9819-0D64A4569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5880" y="2387603"/>
            <a:ext cx="7772400" cy="1470025"/>
          </a:xfrm>
        </p:spPr>
        <p:txBody>
          <a:bodyPr/>
          <a:lstStyle/>
          <a:p>
            <a:r>
              <a:rPr lang="en-US" b="1" dirty="0" smtClean="0"/>
              <a:t>OOP: Encapsulation </a:t>
            </a:r>
            <a:r>
              <a:rPr lang="en-US" b="1" dirty="0" smtClean="0"/>
              <a:t>&amp;</a:t>
            </a:r>
            <a:r>
              <a:rPr lang="en-US" b="1" dirty="0" smtClean="0"/>
              <a:t>Abstraction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42852"/>
            <a:ext cx="374879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214554"/>
            <a:ext cx="7072362" cy="4537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28824" y="2347913"/>
            <a:ext cx="6576431" cy="3152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14348" y="714364"/>
            <a:ext cx="8229600" cy="1143000"/>
          </a:xfrm>
        </p:spPr>
        <p:txBody>
          <a:bodyPr/>
          <a:lstStyle/>
          <a:p>
            <a:r>
              <a:rPr lang="en-US" b="1" dirty="0" smtClean="0"/>
              <a:t>Static method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918" y="1974871"/>
            <a:ext cx="6858048" cy="1311253"/>
          </a:xfrm>
        </p:spPr>
        <p:txBody>
          <a:bodyPr/>
          <a:lstStyle/>
          <a:p>
            <a:r>
              <a:rPr lang="en-US" b="1" i="1" dirty="0" smtClean="0"/>
              <a:t>Note</a:t>
            </a:r>
            <a:r>
              <a:rPr lang="en-US" dirty="0" smtClean="0"/>
              <a:t> : </a:t>
            </a:r>
            <a:r>
              <a:rPr lang="en-US" sz="2800" dirty="0" smtClean="0"/>
              <a:t>Static</a:t>
            </a:r>
            <a:r>
              <a:rPr lang="en-US" b="1" dirty="0" smtClean="0"/>
              <a:t> </a:t>
            </a:r>
            <a:r>
              <a:rPr lang="en-US" sz="2800" dirty="0" smtClean="0"/>
              <a:t>Methods</a:t>
            </a:r>
            <a:r>
              <a:rPr lang="en-US" b="1" dirty="0" smtClean="0"/>
              <a:t> </a:t>
            </a:r>
            <a:r>
              <a:rPr lang="en-US" sz="2800" dirty="0" smtClean="0"/>
              <a:t>Cannot</a:t>
            </a:r>
            <a:r>
              <a:rPr lang="en-US" b="1" dirty="0" smtClean="0"/>
              <a:t> </a:t>
            </a:r>
            <a:r>
              <a:rPr lang="en-US" sz="2800" dirty="0" smtClean="0"/>
              <a:t>Access</a:t>
            </a:r>
            <a:r>
              <a:rPr lang="en-US" b="1" dirty="0" smtClean="0"/>
              <a:t> </a:t>
            </a:r>
            <a:r>
              <a:rPr lang="en-US" sz="2800" dirty="0" smtClean="0"/>
              <a:t>Non-Static</a:t>
            </a:r>
            <a:r>
              <a:rPr lang="en-US" b="1" dirty="0" smtClean="0"/>
              <a:t> </a:t>
            </a:r>
            <a:r>
              <a:rPr lang="en-US" sz="2800" dirty="0" smtClean="0"/>
              <a:t>Variables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14348" y="714364"/>
            <a:ext cx="8229600" cy="1143000"/>
          </a:xfrm>
        </p:spPr>
        <p:txBody>
          <a:bodyPr/>
          <a:lstStyle/>
          <a:p>
            <a:r>
              <a:rPr lang="en-US" b="1" dirty="0" smtClean="0"/>
              <a:t>Static method</a:t>
            </a:r>
            <a:endParaRPr lang="en-US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1313" y="3305180"/>
            <a:ext cx="4998576" cy="2266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480" y="642926"/>
            <a:ext cx="6572296" cy="1143000"/>
          </a:xfrm>
        </p:spPr>
        <p:txBody>
          <a:bodyPr/>
          <a:lstStyle/>
          <a:p>
            <a:r>
              <a:rPr lang="en-US" sz="3200" b="1" i="1" dirty="0" smtClean="0"/>
              <a:t>The rules for overriding a method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480" y="2117747"/>
            <a:ext cx="6972320" cy="3811583"/>
          </a:xfrm>
        </p:spPr>
        <p:txBody>
          <a:bodyPr/>
          <a:lstStyle/>
          <a:p>
            <a:pPr lvl="0"/>
            <a:r>
              <a:rPr lang="en-US" sz="1800" dirty="0" smtClean="0"/>
              <a:t>The argument list must exactly match that of the overridden method. </a:t>
            </a:r>
            <a:r>
              <a:rPr lang="en-US" sz="1800" b="1" i="1" dirty="0" smtClean="0"/>
              <a:t>(If they don't match, you can end up with an overloaded).</a:t>
            </a:r>
          </a:p>
          <a:p>
            <a:pPr lvl="0">
              <a:buNone/>
            </a:pPr>
            <a:endParaRPr lang="en-GB" sz="1800" b="1" i="1" dirty="0" smtClean="0"/>
          </a:p>
          <a:p>
            <a:pPr lvl="0"/>
            <a:r>
              <a:rPr lang="en-US" sz="1800" dirty="0" smtClean="0"/>
              <a:t>The return type must be the same as, the return type declared in the original overridden method in the </a:t>
            </a:r>
            <a:r>
              <a:rPr lang="en-US" sz="1800" dirty="0" err="1" smtClean="0"/>
              <a:t>superclass</a:t>
            </a:r>
            <a:r>
              <a:rPr lang="en-US" sz="1800" dirty="0" smtClean="0"/>
              <a:t>. </a:t>
            </a:r>
          </a:p>
          <a:p>
            <a:pPr lvl="0">
              <a:buNone/>
            </a:pPr>
            <a:endParaRPr lang="en-GB" sz="1800" dirty="0" smtClean="0"/>
          </a:p>
          <a:p>
            <a:pPr lvl="0"/>
            <a:r>
              <a:rPr lang="en-US" sz="1800" dirty="0" smtClean="0"/>
              <a:t>The access level can't be more restrictive than the overridden method's.</a:t>
            </a:r>
          </a:p>
          <a:p>
            <a:pPr lvl="0">
              <a:buNone/>
            </a:pPr>
            <a:endParaRPr lang="en-GB" sz="1800" dirty="0" smtClean="0"/>
          </a:p>
          <a:p>
            <a:pPr lvl="0"/>
            <a:r>
              <a:rPr lang="en-US" sz="1800" dirty="0" smtClean="0"/>
              <a:t>The access level CAN be less restrictive than that of the overridden method.</a:t>
            </a:r>
            <a:endParaRPr lang="en-GB" sz="1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480" y="642926"/>
            <a:ext cx="6572296" cy="1143000"/>
          </a:xfrm>
        </p:spPr>
        <p:txBody>
          <a:bodyPr/>
          <a:lstStyle/>
          <a:p>
            <a:r>
              <a:rPr lang="en-US" sz="3200" b="1" i="1" dirty="0" smtClean="0"/>
              <a:t>The rules for overriding a method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480" y="2260623"/>
            <a:ext cx="6972320" cy="3525831"/>
          </a:xfrm>
        </p:spPr>
        <p:txBody>
          <a:bodyPr/>
          <a:lstStyle/>
          <a:p>
            <a:pPr lvl="0"/>
            <a:r>
              <a:rPr lang="en-US" sz="1800" dirty="0" smtClean="0"/>
              <a:t>Instance methods can be overridden only if they are inherited by the subclass. </a:t>
            </a:r>
          </a:p>
          <a:p>
            <a:pPr lvl="1">
              <a:buNone/>
            </a:pPr>
            <a:r>
              <a:rPr lang="en-US" sz="1400" dirty="0" smtClean="0"/>
              <a:t>A subclass within the same package as the instance's </a:t>
            </a:r>
            <a:r>
              <a:rPr lang="en-US" sz="1400" dirty="0" err="1" smtClean="0"/>
              <a:t>superclass</a:t>
            </a:r>
            <a:r>
              <a:rPr lang="en-US" sz="1400" dirty="0" smtClean="0"/>
              <a:t> can override any </a:t>
            </a:r>
            <a:r>
              <a:rPr lang="en-US" sz="1400" dirty="0" err="1" smtClean="0"/>
              <a:t>superclass</a:t>
            </a:r>
            <a:r>
              <a:rPr lang="en-US" sz="1400" dirty="0" smtClean="0"/>
              <a:t> method that is not marked private or final.</a:t>
            </a:r>
          </a:p>
          <a:p>
            <a:pPr lvl="1">
              <a:buNone/>
            </a:pPr>
            <a:r>
              <a:rPr lang="en-US" sz="1400" dirty="0" smtClean="0"/>
              <a:t> A subclass in a different package can override only those non-final methods marked public or protected (since protected methods are inherited by the subclass).</a:t>
            </a:r>
          </a:p>
          <a:p>
            <a:pPr lvl="1">
              <a:buNone/>
            </a:pPr>
            <a:endParaRPr lang="en-GB" sz="1400" dirty="0" smtClean="0"/>
          </a:p>
          <a:p>
            <a:pPr lvl="0"/>
            <a:r>
              <a:rPr lang="en-US" sz="1800" dirty="0" smtClean="0"/>
              <a:t>You cannot override a method marked final.</a:t>
            </a:r>
            <a:endParaRPr lang="en-GB" sz="1800" dirty="0" smtClean="0"/>
          </a:p>
          <a:p>
            <a:pPr lvl="0"/>
            <a:r>
              <a:rPr lang="en-US" sz="1800" dirty="0" smtClean="0"/>
              <a:t>You cannot override a method marked static. </a:t>
            </a:r>
            <a:endParaRPr lang="en-GB" sz="1800" dirty="0" smtClean="0"/>
          </a:p>
          <a:p>
            <a:r>
              <a:rPr lang="en-US" sz="1800" dirty="0" smtClean="0"/>
              <a:t>If a method can't be inherited, you cannot override it</a:t>
            </a:r>
            <a:endParaRPr lang="en-GB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895600"/>
            <a:ext cx="6324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7862" y="571488"/>
            <a:ext cx="6324600" cy="1143000"/>
          </a:xfrm>
        </p:spPr>
        <p:txBody>
          <a:bodyPr/>
          <a:lstStyle/>
          <a:p>
            <a:r>
              <a:rPr lang="en-US" b="1" dirty="0" smtClean="0"/>
              <a:t>What is Encapsulation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189185"/>
            <a:ext cx="7010400" cy="3883021"/>
          </a:xfrm>
        </p:spPr>
        <p:txBody>
          <a:bodyPr/>
          <a:lstStyle/>
          <a:p>
            <a:r>
              <a:rPr lang="en-US" sz="2400" dirty="0" smtClean="0"/>
              <a:t>Described as a protective barrier that prevents the code and data being randomly accessed by other code defined outside the class.</a:t>
            </a:r>
          </a:p>
          <a:p>
            <a:r>
              <a:rPr lang="en-US" sz="2400" dirty="0" smtClean="0"/>
              <a:t>Is the technique of making the fields in a class private and providing access to the fields via public methods.</a:t>
            </a:r>
          </a:p>
          <a:p>
            <a:r>
              <a:rPr lang="en-US" sz="2400" dirty="0" smtClean="0"/>
              <a:t>Is also referred to as data hiding.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642918"/>
            <a:ext cx="6324600" cy="1143000"/>
          </a:xfrm>
        </p:spPr>
        <p:txBody>
          <a:bodyPr/>
          <a:lstStyle/>
          <a:p>
            <a:r>
              <a:rPr lang="en-US" b="1" dirty="0" smtClean="0"/>
              <a:t>Benefit of Encapsulation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189185"/>
            <a:ext cx="7010400" cy="3525831"/>
          </a:xfrm>
        </p:spPr>
        <p:txBody>
          <a:bodyPr/>
          <a:lstStyle/>
          <a:p>
            <a:r>
              <a:rPr lang="en-US" sz="2400" dirty="0" smtClean="0"/>
              <a:t>The fields of a class can be made read-only or write-only.</a:t>
            </a:r>
          </a:p>
          <a:p>
            <a:r>
              <a:rPr lang="en-US" sz="2400" dirty="0" smtClean="0"/>
              <a:t>A class can have total control over what is stored in its fields.</a:t>
            </a:r>
          </a:p>
          <a:p>
            <a:r>
              <a:rPr lang="en-US" sz="2400" dirty="0" smtClean="0"/>
              <a:t>The users of a class do not know how the class stores its data. A class can change the data type of a field, and users of the class do not need to change any of their code.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66" y="714364"/>
            <a:ext cx="7000924" cy="1143000"/>
          </a:xfrm>
        </p:spPr>
        <p:txBody>
          <a:bodyPr/>
          <a:lstStyle/>
          <a:p>
            <a:r>
              <a:rPr lang="en-US" b="1" dirty="0" smtClean="0"/>
              <a:t>Implement Encapsulation</a:t>
            </a:r>
            <a:endParaRPr lang="en-US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676400" y="2117747"/>
            <a:ext cx="7010400" cy="2525699"/>
          </a:xfrm>
        </p:spPr>
        <p:txBody>
          <a:bodyPr/>
          <a:lstStyle/>
          <a:p>
            <a:r>
              <a:rPr lang="en-US" sz="2400" dirty="0" smtClean="0"/>
              <a:t>Keep instance variables </a:t>
            </a:r>
            <a:r>
              <a:rPr lang="en-US" sz="2400" b="1" dirty="0" smtClean="0"/>
              <a:t>private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Make </a:t>
            </a:r>
            <a:r>
              <a:rPr lang="en-US" sz="2400" b="1" dirty="0" smtClean="0"/>
              <a:t>public </a:t>
            </a:r>
            <a:r>
              <a:rPr lang="en-US" sz="2400" b="1" dirty="0" err="1" smtClean="0"/>
              <a:t>accessor</a:t>
            </a:r>
            <a:r>
              <a:rPr lang="en-US" sz="2400" dirty="0" smtClean="0"/>
              <a:t> methods.</a:t>
            </a:r>
          </a:p>
          <a:p>
            <a:r>
              <a:rPr lang="en-US" sz="2400" dirty="0" smtClean="0"/>
              <a:t>For the methods, use the JavaBeans naming convention of set&lt;</a:t>
            </a:r>
            <a:r>
              <a:rPr lang="en-US" sz="2400" dirty="0" err="1" smtClean="0"/>
              <a:t>someProperty</a:t>
            </a:r>
            <a:r>
              <a:rPr lang="en-US" sz="2400" dirty="0" smtClean="0"/>
              <a:t>&gt; and get&lt;</a:t>
            </a:r>
            <a:r>
              <a:rPr lang="en-US" sz="2400" dirty="0" err="1" smtClean="0"/>
              <a:t>someProperty</a:t>
            </a:r>
            <a:r>
              <a:rPr lang="en-US" sz="2400" dirty="0" smtClean="0"/>
              <a:t>&gt;.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80" y="642926"/>
            <a:ext cx="8229600" cy="1143000"/>
          </a:xfrm>
        </p:spPr>
        <p:txBody>
          <a:bodyPr/>
          <a:lstStyle/>
          <a:p>
            <a:r>
              <a:rPr lang="en-US" b="1" dirty="0" smtClean="0"/>
              <a:t>Implement Encapsulation</a:t>
            </a:r>
            <a:endParaRPr lang="en-US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500174"/>
            <a:ext cx="6786610" cy="4271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5500702"/>
            <a:ext cx="5098485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642918"/>
            <a:ext cx="6553200" cy="1143000"/>
          </a:xfrm>
        </p:spPr>
        <p:txBody>
          <a:bodyPr/>
          <a:lstStyle/>
          <a:p>
            <a:r>
              <a:rPr lang="en-US" b="1" dirty="0" smtClean="0"/>
              <a:t>Abstraction 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100266"/>
            <a:ext cx="7010400" cy="3829064"/>
          </a:xfrm>
        </p:spPr>
        <p:txBody>
          <a:bodyPr/>
          <a:lstStyle/>
          <a:p>
            <a:pPr lvl="0"/>
            <a:r>
              <a:rPr lang="en-US" dirty="0" smtClean="0"/>
              <a:t>Is to hide actual implementation of an object from the external world that would use the object.</a:t>
            </a:r>
          </a:p>
          <a:p>
            <a:pPr lvl="0"/>
            <a:r>
              <a:rPr lang="en-US" dirty="0" smtClean="0"/>
              <a:t>Implementation hiding.</a:t>
            </a:r>
          </a:p>
          <a:p>
            <a:pPr lvl="0"/>
            <a:r>
              <a:rPr lang="en-US" dirty="0" smtClean="0"/>
              <a:t>Ex : stack , queue.</a:t>
            </a:r>
          </a:p>
        </p:txBody>
      </p:sp>
    </p:spTree>
    <p:extLst>
      <p:ext uri="{BB962C8B-B14F-4D97-AF65-F5344CB8AC3E}">
        <p14:creationId xmlns="" xmlns:p14="http://schemas.microsoft.com/office/powerpoint/2010/main" val="4079092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714364"/>
            <a:ext cx="8229600" cy="1143000"/>
          </a:xfrm>
        </p:spPr>
        <p:txBody>
          <a:bodyPr/>
          <a:lstStyle/>
          <a:p>
            <a:r>
              <a:rPr lang="en-US" b="1" dirty="0" smtClean="0"/>
              <a:t>Final</a:t>
            </a:r>
            <a:r>
              <a:rPr lang="en-US" dirty="0" smtClean="0"/>
              <a:t> </a:t>
            </a:r>
            <a:r>
              <a:rPr lang="en-US" b="1" dirty="0" smtClean="0"/>
              <a:t>keyword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042" y="2143116"/>
            <a:ext cx="6900882" cy="3983047"/>
          </a:xfrm>
        </p:spPr>
        <p:txBody>
          <a:bodyPr/>
          <a:lstStyle/>
          <a:p>
            <a:r>
              <a:rPr lang="en-US" sz="3000" b="1" dirty="0" smtClean="0"/>
              <a:t>Final</a:t>
            </a:r>
            <a:r>
              <a:rPr lang="en-US" sz="3000" dirty="0" smtClean="0"/>
              <a:t> variable </a:t>
            </a:r>
            <a:r>
              <a:rPr lang="en-US" sz="3000" dirty="0" smtClean="0"/>
              <a:t>can be assigned </a:t>
            </a:r>
            <a:r>
              <a:rPr lang="en-US" sz="3000" dirty="0" smtClean="0"/>
              <a:t>only once</a:t>
            </a:r>
            <a:r>
              <a:rPr lang="en-US" sz="3000" dirty="0" smtClean="0"/>
              <a:t>.</a:t>
            </a:r>
          </a:p>
          <a:p>
            <a:r>
              <a:rPr lang="en-US" sz="3000" b="1" dirty="0" smtClean="0"/>
              <a:t>Final</a:t>
            </a:r>
            <a:r>
              <a:rPr lang="en-US" sz="3000" dirty="0" smtClean="0"/>
              <a:t> </a:t>
            </a:r>
            <a:r>
              <a:rPr lang="en-US" sz="3000" dirty="0" smtClean="0"/>
              <a:t>variable </a:t>
            </a:r>
            <a:r>
              <a:rPr lang="en-US" sz="3000" dirty="0" smtClean="0"/>
              <a:t>that is not initialized must be initialized in the constructors.</a:t>
            </a:r>
          </a:p>
          <a:p>
            <a:r>
              <a:rPr lang="en-US" sz="3000" b="1" dirty="0" smtClean="0"/>
              <a:t>Final</a:t>
            </a:r>
            <a:r>
              <a:rPr lang="en-US" sz="3000" dirty="0" smtClean="0"/>
              <a:t> methods </a:t>
            </a:r>
            <a:r>
              <a:rPr lang="en-US" sz="3000" dirty="0" smtClean="0"/>
              <a:t>cannot be overridden. In methods private is equal to </a:t>
            </a:r>
            <a:r>
              <a:rPr lang="en-US" sz="3000" dirty="0" smtClean="0"/>
              <a:t>final.</a:t>
            </a:r>
          </a:p>
          <a:p>
            <a:r>
              <a:rPr lang="en-US" sz="3000" b="1" dirty="0" smtClean="0"/>
              <a:t>Final</a:t>
            </a:r>
            <a:r>
              <a:rPr lang="en-US" sz="3000" dirty="0" smtClean="0"/>
              <a:t> classes cannot be extended. Restricting inheritance</a:t>
            </a:r>
            <a:r>
              <a:rPr lang="en-US" sz="3000" dirty="0" smtClean="0"/>
              <a:t>!</a:t>
            </a:r>
            <a:endParaRPr lang="en-US" sz="3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994" y="714364"/>
            <a:ext cx="8229600" cy="1143000"/>
          </a:xfrm>
        </p:spPr>
        <p:txBody>
          <a:bodyPr/>
          <a:lstStyle/>
          <a:p>
            <a:r>
              <a:rPr lang="en-US" b="1" dirty="0" smtClean="0"/>
              <a:t>Final</a:t>
            </a:r>
            <a:r>
              <a:rPr lang="en-US" dirty="0" smtClean="0"/>
              <a:t> </a:t>
            </a:r>
            <a:r>
              <a:rPr lang="en-US" b="1" dirty="0" smtClean="0"/>
              <a:t>keyword cont,</a:t>
            </a:r>
            <a:endParaRPr lang="en-US" b="1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214554"/>
            <a:ext cx="5786478" cy="3582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714364"/>
            <a:ext cx="8229600" cy="1143000"/>
          </a:xfrm>
        </p:spPr>
        <p:txBody>
          <a:bodyPr/>
          <a:lstStyle/>
          <a:p>
            <a:r>
              <a:rPr lang="en-US" b="1" dirty="0" smtClean="0"/>
              <a:t>Static keyword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042" y="2143116"/>
            <a:ext cx="6900882" cy="3983047"/>
          </a:xfrm>
        </p:spPr>
        <p:txBody>
          <a:bodyPr/>
          <a:lstStyle/>
          <a:p>
            <a:r>
              <a:rPr lang="en-US" sz="3000" b="1" dirty="0" smtClean="0"/>
              <a:t>Static </a:t>
            </a:r>
            <a:r>
              <a:rPr lang="en-US" sz="2800" dirty="0" smtClean="0"/>
              <a:t> </a:t>
            </a:r>
            <a:r>
              <a:rPr lang="en-US" sz="2800" dirty="0" smtClean="0"/>
              <a:t>means one per </a:t>
            </a:r>
            <a:r>
              <a:rPr lang="en-US" sz="2800" dirty="0" smtClean="0"/>
              <a:t>class.</a:t>
            </a:r>
          </a:p>
          <a:p>
            <a:r>
              <a:rPr lang="en-US" sz="3000" b="1" dirty="0" smtClean="0"/>
              <a:t>Static</a:t>
            </a:r>
            <a:r>
              <a:rPr lang="en-US" sz="2800" dirty="0" smtClean="0"/>
              <a:t> variable </a:t>
            </a:r>
            <a:r>
              <a:rPr lang="en-US" sz="2800" dirty="0" smtClean="0"/>
              <a:t>is </a:t>
            </a:r>
            <a:r>
              <a:rPr lang="en-US" sz="2800" dirty="0" smtClean="0"/>
              <a:t>called </a:t>
            </a:r>
            <a:r>
              <a:rPr lang="en-US" sz="2800" dirty="0" smtClean="0"/>
              <a:t>a “class variable</a:t>
            </a:r>
            <a:r>
              <a:rPr lang="en-US" sz="2800" dirty="0" smtClean="0"/>
              <a:t>”.</a:t>
            </a:r>
          </a:p>
          <a:p>
            <a:pPr lvl="1"/>
            <a:r>
              <a:rPr lang="en-US" sz="2400" dirty="0" smtClean="0"/>
              <a:t>All </a:t>
            </a:r>
            <a:r>
              <a:rPr lang="en-US" sz="2400" dirty="0" smtClean="0"/>
              <a:t>instances share the same copy of the variable. </a:t>
            </a:r>
            <a:endParaRPr lang="en-US" sz="2400" dirty="0" smtClean="0"/>
          </a:p>
          <a:p>
            <a:pPr lvl="1"/>
            <a:r>
              <a:rPr lang="en-US" sz="2400" dirty="0" smtClean="0"/>
              <a:t>A </a:t>
            </a:r>
            <a:r>
              <a:rPr lang="en-US" sz="2400" dirty="0" smtClean="0"/>
              <a:t>class variable can be accessed directly with the class, without the need to create a </a:t>
            </a:r>
            <a:r>
              <a:rPr lang="en-US" sz="2400" dirty="0" smtClean="0"/>
              <a:t>instance</a:t>
            </a:r>
          </a:p>
          <a:p>
            <a:r>
              <a:rPr lang="en-US" sz="3000" b="1" dirty="0" smtClean="0"/>
              <a:t>Static</a:t>
            </a:r>
            <a:r>
              <a:rPr lang="en-US" sz="2800" dirty="0" smtClean="0"/>
              <a:t> method can </a:t>
            </a:r>
            <a:r>
              <a:rPr lang="en-US" sz="2800" dirty="0" smtClean="0"/>
              <a:t>be used without having to create a object </a:t>
            </a:r>
            <a:r>
              <a:rPr lang="en-US" sz="2800" dirty="0" smtClean="0"/>
              <a:t>first.</a:t>
            </a:r>
            <a:endParaRPr lang="en-US" sz="3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FCI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BFCI</Template>
  <TotalTime>666</TotalTime>
  <Words>485</Words>
  <Application>Microsoft Office PowerPoint</Application>
  <PresentationFormat>On-screen Show (4:3)</PresentationFormat>
  <Paragraphs>50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BFCI</vt:lpstr>
      <vt:lpstr>OOP: Encapsulation &amp;Abstraction </vt:lpstr>
      <vt:lpstr>What is Encapsulation</vt:lpstr>
      <vt:lpstr>Benefit of Encapsulation</vt:lpstr>
      <vt:lpstr>Implement Encapsulation</vt:lpstr>
      <vt:lpstr>Implement Encapsulation</vt:lpstr>
      <vt:lpstr>Abstraction </vt:lpstr>
      <vt:lpstr>Final keyword</vt:lpstr>
      <vt:lpstr>Final keyword cont,</vt:lpstr>
      <vt:lpstr>Static keyword</vt:lpstr>
      <vt:lpstr>Slide 10</vt:lpstr>
      <vt:lpstr>Static method</vt:lpstr>
      <vt:lpstr>Static method</vt:lpstr>
      <vt:lpstr>The rules for overriding a method </vt:lpstr>
      <vt:lpstr>The rules for overriding a method </vt:lpstr>
      <vt:lpstr>Thank You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OOP: Inheritance</dc:title>
  <dc:creator>lamiaa</dc:creator>
  <cp:lastModifiedBy>Mostafa</cp:lastModifiedBy>
  <cp:revision>98</cp:revision>
  <dcterms:created xsi:type="dcterms:W3CDTF">2010-04-18T19:31:39Z</dcterms:created>
  <dcterms:modified xsi:type="dcterms:W3CDTF">2011-03-25T17:50:52Z</dcterms:modified>
</cp:coreProperties>
</file>